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506" r:id="rId2"/>
    <p:sldId id="305" r:id="rId3"/>
    <p:sldId id="272" r:id="rId4"/>
    <p:sldId id="303" r:id="rId5"/>
    <p:sldId id="306" r:id="rId6"/>
    <p:sldId id="280" r:id="rId7"/>
    <p:sldId id="260" r:id="rId8"/>
    <p:sldId id="261" r:id="rId9"/>
    <p:sldId id="262" r:id="rId10"/>
    <p:sldId id="647" r:id="rId11"/>
    <p:sldId id="645" r:id="rId12"/>
    <p:sldId id="648" r:id="rId13"/>
    <p:sldId id="649" r:id="rId14"/>
    <p:sldId id="644" r:id="rId15"/>
    <p:sldId id="264" r:id="rId16"/>
    <p:sldId id="311" r:id="rId17"/>
    <p:sldId id="318" r:id="rId18"/>
    <p:sldId id="633" r:id="rId19"/>
    <p:sldId id="634" r:id="rId20"/>
    <p:sldId id="636" r:id="rId21"/>
    <p:sldId id="654" r:id="rId22"/>
    <p:sldId id="643" r:id="rId23"/>
    <p:sldId id="307" r:id="rId24"/>
    <p:sldId id="650" r:id="rId25"/>
    <p:sldId id="651" r:id="rId26"/>
    <p:sldId id="652" r:id="rId27"/>
    <p:sldId id="653" r:id="rId28"/>
    <p:sldId id="655" r:id="rId29"/>
    <p:sldId id="315" r:id="rId30"/>
    <p:sldId id="271" r:id="rId31"/>
    <p:sldId id="562" r:id="rId32"/>
    <p:sldId id="567" r:id="rId33"/>
    <p:sldId id="568" r:id="rId34"/>
    <p:sldId id="569" r:id="rId35"/>
    <p:sldId id="570" r:id="rId36"/>
    <p:sldId id="578" r:id="rId37"/>
    <p:sldId id="579" r:id="rId38"/>
    <p:sldId id="580" r:id="rId39"/>
    <p:sldId id="581" r:id="rId40"/>
    <p:sldId id="582" r:id="rId41"/>
    <p:sldId id="583" r:id="rId42"/>
    <p:sldId id="584" r:id="rId43"/>
    <p:sldId id="585" r:id="rId44"/>
    <p:sldId id="586" r:id="rId45"/>
    <p:sldId id="587" r:id="rId46"/>
    <p:sldId id="588" r:id="rId47"/>
    <p:sldId id="589" r:id="rId48"/>
    <p:sldId id="471" r:id="rId49"/>
    <p:sldId id="590" r:id="rId50"/>
    <p:sldId id="591" r:id="rId51"/>
    <p:sldId id="592" r:id="rId52"/>
    <p:sldId id="547" r:id="rId53"/>
    <p:sldId id="593" r:id="rId54"/>
    <p:sldId id="594" r:id="rId55"/>
    <p:sldId id="595" r:id="rId56"/>
    <p:sldId id="503" r:id="rId57"/>
    <p:sldId id="596" r:id="rId58"/>
    <p:sldId id="597" r:id="rId59"/>
    <p:sldId id="491" r:id="rId60"/>
    <p:sldId id="528" r:id="rId61"/>
    <p:sldId id="59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60608" autoAdjust="0"/>
  </p:normalViewPr>
  <p:slideViewPr>
    <p:cSldViewPr snapToGrid="0">
      <p:cViewPr varScale="1">
        <p:scale>
          <a:sx n="173" d="100"/>
          <a:sy n="173" d="100"/>
        </p:scale>
        <p:origin x="4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19637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19193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80363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117708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20</a:t>
            </a:fld>
            <a:endParaRPr lang="en-US"/>
          </a:p>
        </p:txBody>
      </p:sp>
    </p:spTree>
    <p:extLst>
      <p:ext uri="{BB962C8B-B14F-4D97-AF65-F5344CB8AC3E}">
        <p14:creationId xmlns:p14="http://schemas.microsoft.com/office/powerpoint/2010/main" val="234673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000" dirty="0"/>
              <a:t>Split up into “two pizza sized” teams (4-6 people)</a:t>
            </a:r>
          </a:p>
          <a:p>
            <a:pPr marL="457200" indent="-457200">
              <a:buFont typeface="+mj-lt"/>
              <a:buAutoNum type="arabicPeriod"/>
            </a:pPr>
            <a:r>
              <a:rPr lang="en-US" sz="1000" dirty="0"/>
              <a:t>Make sure that the team has a mix of programming experience levels</a:t>
            </a:r>
          </a:p>
          <a:p>
            <a:pPr marL="457200" indent="-457200">
              <a:buFont typeface="+mj-lt"/>
              <a:buAutoNum type="arabicPeriod"/>
            </a:pPr>
            <a:r>
              <a:rPr lang="en-US" sz="1000" dirty="0"/>
              <a:t>MacOS users may want to be on the same team</a:t>
            </a:r>
          </a:p>
          <a:p>
            <a:pPr marL="457200" indent="-457200">
              <a:buFont typeface="+mj-lt"/>
              <a:buAutoNum type="arabicPeriod"/>
            </a:pPr>
            <a:r>
              <a:rPr lang="en-US" sz="1000" dirty="0"/>
              <a:t>Identify a Scrum Master</a:t>
            </a:r>
          </a:p>
          <a:p>
            <a:pPr marL="457200" indent="-457200">
              <a:buFont typeface="+mj-lt"/>
              <a:buAutoNum type="arabicPeriod"/>
            </a:pPr>
            <a:r>
              <a:rPr lang="en-US" sz="1000" dirty="0"/>
              <a:t>Select an adjective/noun team name (i.e. Brown Bears, Backrow Bobcats, etc.)</a:t>
            </a:r>
          </a:p>
          <a:p>
            <a:pPr marL="457200" indent="-457200">
              <a:buFont typeface="+mj-lt"/>
              <a:buAutoNum type="arabicPeriod"/>
            </a:pPr>
            <a:r>
              <a:rPr lang="en-US" sz="1000" dirty="0"/>
              <a:t>Co-locate your team</a:t>
            </a:r>
          </a:p>
          <a:p>
            <a:pPr marL="457200" indent="-457200">
              <a:buFont typeface="+mj-lt"/>
              <a:buAutoNum type="arabicPeriod"/>
            </a:pPr>
            <a:r>
              <a:rPr lang="en-US" sz="1000" dirty="0"/>
              <a:t>Add your team name to your name card</a:t>
            </a:r>
          </a:p>
          <a:p>
            <a:pPr marL="457200" indent="-457200">
              <a:buFont typeface="+mj-lt"/>
              <a:buAutoNum type="arabicPeriod"/>
            </a:pPr>
            <a:r>
              <a:rPr lang="en-US" sz="1000" dirty="0"/>
              <a:t>Take a team picture (with name cards)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1365506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88780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82777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2465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2511053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1616440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5804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188916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925276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796307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705777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35</a:t>
            </a:fld>
            <a:endParaRPr lang="en-US"/>
          </a:p>
        </p:txBody>
      </p:sp>
    </p:spTree>
    <p:extLst>
      <p:ext uri="{BB962C8B-B14F-4D97-AF65-F5344CB8AC3E}">
        <p14:creationId xmlns:p14="http://schemas.microsoft.com/office/powerpoint/2010/main" val="325344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36</a:t>
            </a:fld>
            <a:endParaRPr lang="en-US"/>
          </a:p>
        </p:txBody>
      </p:sp>
    </p:spTree>
    <p:extLst>
      <p:ext uri="{BB962C8B-B14F-4D97-AF65-F5344CB8AC3E}">
        <p14:creationId xmlns:p14="http://schemas.microsoft.com/office/powerpoint/2010/main" val="1397415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1204022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116457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81411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085701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595493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537248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45</a:t>
            </a:fld>
            <a:endParaRPr lang="en-US"/>
          </a:p>
        </p:txBody>
      </p:sp>
    </p:spTree>
    <p:extLst>
      <p:ext uri="{BB962C8B-B14F-4D97-AF65-F5344CB8AC3E}">
        <p14:creationId xmlns:p14="http://schemas.microsoft.com/office/powerpoint/2010/main" val="223104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385175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48</a:t>
            </a:fld>
            <a:endParaRPr lang="en-US"/>
          </a:p>
        </p:txBody>
      </p:sp>
    </p:spTree>
    <p:extLst>
      <p:ext uri="{BB962C8B-B14F-4D97-AF65-F5344CB8AC3E}">
        <p14:creationId xmlns:p14="http://schemas.microsoft.com/office/powerpoint/2010/main" val="2342213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2035174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Encapsulation</a:t>
            </a:r>
          </a:p>
          <a:p>
            <a:r>
              <a:rPr lang="en-US" sz="1000" dirty="0"/>
              <a:t>Inheritance</a:t>
            </a:r>
          </a:p>
          <a:p>
            <a:r>
              <a:rPr lang="en-US" sz="1000" dirty="0"/>
              <a:t>Polymorphism</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848130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51</a:t>
            </a:fld>
            <a:endParaRPr lang="en-US" dirty="0"/>
          </a:p>
        </p:txBody>
      </p:sp>
    </p:spTree>
    <p:extLst>
      <p:ext uri="{BB962C8B-B14F-4D97-AF65-F5344CB8AC3E}">
        <p14:creationId xmlns:p14="http://schemas.microsoft.com/office/powerpoint/2010/main" val="3464626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52</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4293076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55</a:t>
            </a:fld>
            <a:endParaRPr lang="en-US" dirty="0"/>
          </a:p>
        </p:txBody>
      </p:sp>
    </p:spTree>
    <p:extLst>
      <p:ext uri="{BB962C8B-B14F-4D97-AF65-F5344CB8AC3E}">
        <p14:creationId xmlns:p14="http://schemas.microsoft.com/office/powerpoint/2010/main" val="2259509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56</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59</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60</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315108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9TycLR0TqF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302720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649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This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tomorrow's class, I would like to request that you spend a few minutes completing two items:</a:t>
            </a:r>
          </a:p>
          <a:p>
            <a:r>
              <a:rPr lang="en-US" sz="1800" dirty="0"/>
              <a:t>Understand how Blended Learning, Flipped Classroom, and Online class formats relate by reviewing "Blended Learning &amp; Flipped Classroom" [video]</a:t>
            </a:r>
          </a:p>
          <a:p>
            <a:r>
              <a:rPr lang="en-US" sz="1800" dirty="0"/>
              <a:t>Review “Introduction to Scrum in 7 Minutes” </a:t>
            </a:r>
            <a:r>
              <a:rPr lang="en-US" sz="1800" dirty="0">
                <a:hlinkClick r:id="rId2"/>
              </a:rPr>
              <a:t>[video]</a:t>
            </a:r>
            <a:endParaRPr lang="en-US" sz="1800" b="1" dirty="0"/>
          </a:p>
        </p:txBody>
      </p:sp>
    </p:spTree>
    <p:extLst>
      <p:ext uri="{BB962C8B-B14F-4D97-AF65-F5344CB8AC3E}">
        <p14:creationId xmlns:p14="http://schemas.microsoft.com/office/powerpoint/2010/main" val="170987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289755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188553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u="sng" dirty="0"/>
              <a:t>Preview</a:t>
            </a:r>
            <a:r>
              <a:rPr lang="en-US" sz="4800" dirty="0"/>
              <a:t> of Weeks 1&amp;2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Complete Activity List items through item 8 before our next class and be prepared to discuss them </a:t>
            </a:r>
          </a:p>
          <a:p>
            <a:pPr marL="0" indent="0">
              <a:buNone/>
            </a:pPr>
            <a:r>
              <a:rPr lang="en-US" sz="1800" dirty="0"/>
              <a:t> </a:t>
            </a:r>
          </a:p>
          <a:p>
            <a:pPr marL="0" indent="0">
              <a:buNone/>
            </a:pPr>
            <a:r>
              <a:rPr lang="en-US" sz="1800" b="1" dirty="0"/>
              <a:t>Take your name tags with you and bring them back to class through the end of Sprint 2</a:t>
            </a:r>
          </a:p>
        </p:txBody>
      </p:sp>
    </p:spTree>
    <p:extLst>
      <p:ext uri="{BB962C8B-B14F-4D97-AF65-F5344CB8AC3E}">
        <p14:creationId xmlns:p14="http://schemas.microsoft.com/office/powerpoint/2010/main" val="393499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9" y="1105894"/>
            <a:ext cx="10515601" cy="4646211"/>
          </a:xfrm>
        </p:spPr>
        <p:txBody>
          <a:bodyPr anchor="ctr">
            <a:normAutofit/>
          </a:bodyPr>
          <a:lstStyle/>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82771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85000" lnSpcReduction="20000"/>
          </a:bodyPr>
          <a:lstStyle/>
          <a:p>
            <a:pPr marL="0" indent="0">
              <a:buNone/>
            </a:pPr>
            <a:r>
              <a:rPr lang="en-US" sz="2200" dirty="0"/>
              <a:t>Agenda for Wednesday, January 15</a:t>
            </a:r>
            <a:r>
              <a:rPr lang="en-US" sz="2200" baseline="30000" dirty="0"/>
              <a:t>th</a:t>
            </a:r>
            <a:r>
              <a:rPr lang="en-US" sz="2200" dirty="0"/>
              <a:t> at 2pm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Topics</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Agile &amp; Scrum</a:t>
            </a:r>
          </a:p>
          <a:p>
            <a:pPr marL="457200" indent="-457200">
              <a:buFont typeface="+mj-lt"/>
              <a:buAutoNum type="arabicPeriod"/>
            </a:pPr>
            <a:r>
              <a:rPr lang="en-US" sz="2200" dirty="0"/>
              <a:t>Sprint Planning</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841025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6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 (continued)</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 of mixed skill levels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404675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Cards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 next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13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3703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238591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350356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677666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Our coding standards include:</a:t>
            </a:r>
          </a:p>
          <a:p>
            <a:pPr marL="457200" indent="-457200">
              <a:spcAft>
                <a:spcPts val="600"/>
              </a:spcAft>
              <a:buFont typeface="+mj-lt"/>
              <a:buAutoNum type="arabicPeriod"/>
            </a:pPr>
            <a:r>
              <a:rPr lang="en-US" sz="2000" dirty="0"/>
              <a:t>We will be working primarily in Java</a:t>
            </a:r>
          </a:p>
          <a:p>
            <a:pPr marL="457200" indent="-457200">
              <a:spcAft>
                <a:spcPts val="600"/>
              </a:spcAft>
              <a:buFont typeface="+mj-lt"/>
              <a:buAutoNum type="arabicPeriod"/>
            </a:pPr>
            <a:r>
              <a:rPr lang="en-US" sz="2000" dirty="0"/>
              <a:t>Only submit (or version control) </a:t>
            </a:r>
            <a:r>
              <a:rPr lang="en-US" sz="2000" dirty="0" err="1"/>
              <a:t>README.md</a:t>
            </a:r>
            <a:r>
              <a:rPr lang="en-US" sz="2000" dirty="0"/>
              <a:t> file, license file, plus files required to compile and execute the application (i.e. no class files)</a:t>
            </a:r>
          </a:p>
          <a:p>
            <a:pPr marL="457200" indent="-457200">
              <a:spcAft>
                <a:spcPts val="600"/>
              </a:spcAft>
              <a:buFont typeface="+mj-lt"/>
              <a:buAutoNum type="arabicPeriod"/>
            </a:pPr>
            <a:r>
              <a:rPr lang="en-US" sz="2000" dirty="0"/>
              <a:t>Each Java Class should be in its own Java file</a:t>
            </a:r>
          </a:p>
          <a:p>
            <a:pPr marL="457200" indent="-457200">
              <a:spcAft>
                <a:spcPts val="600"/>
              </a:spcAft>
              <a:buFont typeface="+mj-lt"/>
              <a:buAutoNum type="arabicPeriod"/>
            </a:pPr>
            <a:r>
              <a:rPr lang="en-US" sz="2000" dirty="0"/>
              <a:t>CamelCase naming conventions with Classes starting with a capital letter and methods/variables starting with lower case letters</a:t>
            </a:r>
          </a:p>
          <a:p>
            <a:pPr marL="457200" indent="-457200">
              <a:spcAft>
                <a:spcPts val="600"/>
              </a:spcAft>
              <a:buFont typeface="+mj-lt"/>
              <a:buAutoNum type="arabicPeriod"/>
            </a:pPr>
            <a:r>
              <a:rPr lang="en-US" sz="2000" dirty="0"/>
              <a:t>UTF-8 text files, only tabs (no spaces) at the beginning of lines, and only line feeds (LF, /n) at the end of the line </a:t>
            </a:r>
          </a:p>
          <a:p>
            <a:pPr marL="457200" indent="-457200">
              <a:spcAft>
                <a:spcPts val="600"/>
              </a:spcAft>
              <a:buFont typeface="+mj-lt"/>
              <a:buAutoNum type="arabicPeriod"/>
            </a:pPr>
            <a:r>
              <a:rPr lang="en-US" sz="2000" dirty="0"/>
              <a:t>Solid class, method variable naming with appropriate comments and no commented-out code in the submitted assignments</a:t>
            </a:r>
          </a:p>
          <a:p>
            <a:pPr marL="457200" indent="-457200">
              <a:spcAft>
                <a:spcPts val="600"/>
              </a:spcAft>
              <a:buFont typeface="+mj-lt"/>
              <a:buAutoNum type="arabicPeriod"/>
            </a:pPr>
            <a:r>
              <a:rPr lang="en-US" sz="2000" dirty="0" err="1"/>
              <a:t>README.md</a:t>
            </a:r>
            <a:r>
              <a:rPr lang="en-US" sz="2000" dirty="0"/>
              <a:t> file includes clear and concise build/execute instructions</a:t>
            </a:r>
          </a:p>
        </p:txBody>
      </p:sp>
    </p:spTree>
    <p:extLst>
      <p:ext uri="{BB962C8B-B14F-4D97-AF65-F5344CB8AC3E}">
        <p14:creationId xmlns:p14="http://schemas.microsoft.com/office/powerpoint/2010/main" val="2581129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a:t>
            </a:r>
          </a:p>
          <a:p>
            <a:pPr marL="0" indent="0">
              <a:spcBef>
                <a:spcPts val="600"/>
              </a:spcBef>
              <a:buNone/>
            </a:pPr>
            <a:r>
              <a:rPr lang="en-US" sz="2000" dirty="0"/>
              <a:t>	Online &amp; Accelerated (CPSC-24500-LT1)</a:t>
            </a:r>
          </a:p>
          <a:p>
            <a:pPr marL="0" indent="0">
              <a:spcBef>
                <a:spcPts val="600"/>
              </a:spcBef>
              <a:buNone/>
            </a:pPr>
            <a:endParaRPr lang="en-US" sz="2000" dirty="0"/>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Organize into Scrum teams (10 minutes):</a:t>
            </a:r>
          </a:p>
          <a:p>
            <a:pPr marL="457200" indent="-457200">
              <a:buFont typeface="+mj-lt"/>
              <a:buAutoNum type="arabicPeriod"/>
            </a:pPr>
            <a:r>
              <a:rPr lang="en-US" sz="2000" dirty="0"/>
              <a:t>Split up into “two pizza sized” teams (3-7 people)</a:t>
            </a:r>
          </a:p>
          <a:p>
            <a:pPr marL="457200" indent="-457200">
              <a:buFont typeface="+mj-lt"/>
              <a:buAutoNum type="arabicPeriod"/>
            </a:pPr>
            <a:r>
              <a:rPr lang="en-US" sz="2000" dirty="0"/>
              <a:t>Make sure that the team has a mix of programming experience levels</a:t>
            </a:r>
          </a:p>
          <a:p>
            <a:pPr marL="457200" indent="-457200">
              <a:buFont typeface="+mj-lt"/>
              <a:buAutoNum type="arabicPeriod"/>
            </a:pPr>
            <a:r>
              <a:rPr lang="en-US" sz="2000" dirty="0"/>
              <a:t>MacOS users may want to be on the same team</a:t>
            </a:r>
          </a:p>
          <a:p>
            <a:pPr marL="457200" indent="-457200">
              <a:buFont typeface="+mj-lt"/>
              <a:buAutoNum type="arabicPeriod"/>
            </a:pPr>
            <a:r>
              <a:rPr lang="en-US" sz="2000" dirty="0"/>
              <a:t>Identify a Scrum Master</a:t>
            </a:r>
          </a:p>
          <a:p>
            <a:pPr marL="457200" indent="-457200">
              <a:buFont typeface="+mj-lt"/>
              <a:buAutoNum type="arabicPeriod"/>
            </a:pPr>
            <a:r>
              <a:rPr lang="en-US" sz="2000" dirty="0"/>
              <a:t>Select a adjective/noun team name (i.e. Brown Bears, Backrow Bobcats, etc.)</a:t>
            </a:r>
          </a:p>
          <a:p>
            <a:pPr marL="457200" indent="-457200">
              <a:buFont typeface="+mj-lt"/>
              <a:buAutoNum type="arabicPeriod"/>
            </a:pPr>
            <a:r>
              <a:rPr lang="en-US" sz="2000" dirty="0"/>
              <a:t>Co-locate your team</a:t>
            </a:r>
          </a:p>
          <a:p>
            <a:pPr marL="457200" indent="-457200">
              <a:buFont typeface="+mj-lt"/>
              <a:buAutoNum type="arabicPeriod"/>
            </a:pPr>
            <a:r>
              <a:rPr lang="en-US" sz="2000" dirty="0"/>
              <a:t>Add your team name to your name card</a:t>
            </a:r>
          </a:p>
          <a:p>
            <a:pPr marL="457200" indent="-457200">
              <a:buFont typeface="+mj-lt"/>
              <a:buAutoNum type="arabicPeriod"/>
            </a:pPr>
            <a:r>
              <a:rPr lang="en-US" sz="2000" dirty="0"/>
              <a:t>Take a team picture (with name cards)</a:t>
            </a:r>
          </a:p>
        </p:txBody>
      </p:sp>
    </p:spTree>
    <p:extLst>
      <p:ext uri="{BB962C8B-B14F-4D97-AF65-F5344CB8AC3E}">
        <p14:creationId xmlns:p14="http://schemas.microsoft.com/office/powerpoint/2010/main" val="1197928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Discuss the assignment for next class</a:t>
            </a:r>
          </a:p>
          <a:p>
            <a:pPr marL="457200" indent="-457200">
              <a:buFont typeface="+mj-lt"/>
              <a:buAutoNum type="arabicPeriod"/>
            </a:pPr>
            <a:r>
              <a:rPr lang="en-US" sz="2000" dirty="0"/>
              <a:t>Identify two team members (not the Scrum Master) who will each lead the discussion of a OOP Concept starting at 2:34pm</a:t>
            </a:r>
          </a:p>
          <a:p>
            <a:pPr marL="457200" indent="-457200">
              <a:buFont typeface="+mj-lt"/>
              <a:buAutoNum type="arabicPeriod"/>
            </a:pPr>
            <a:r>
              <a:rPr lang="en-US" sz="2000" dirty="0"/>
              <a:t>Discuss “Object-Oriented Programming Concepts &amp; Practices”</a:t>
            </a:r>
          </a:p>
          <a:p>
            <a:pPr marL="457200" indent="-457200">
              <a:buFont typeface="+mj-lt"/>
              <a:buAutoNum type="arabicPeriod"/>
            </a:pPr>
            <a:r>
              <a:rPr lang="en-US" sz="2000" dirty="0"/>
              <a:t>Team report-out by Scrum Master 2:48</a:t>
            </a:r>
          </a:p>
          <a:p>
            <a:pPr marL="0" indent="0">
              <a:buNone/>
            </a:pPr>
            <a:endParaRPr lang="en-US" sz="2000" dirty="0"/>
          </a:p>
          <a:p>
            <a:pPr marL="0" indent="0">
              <a:buNone/>
            </a:pPr>
            <a:r>
              <a:rPr lang="en-US" sz="2000" u="sng" dirty="0"/>
              <a:t>Team Report-out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a:t>
            </a:r>
          </a:p>
          <a:p>
            <a:pPr marL="514350" indent="-514350">
              <a:buFont typeface="+mj-lt"/>
              <a:buAutoNum type="alphaLcParenR"/>
            </a:pPr>
            <a:r>
              <a:rPr lang="en-US" sz="2000" dirty="0"/>
              <a:t>What will you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2321271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3600" dirty="0"/>
              <a:t>Wrap-up and </a:t>
            </a:r>
            <a:br>
              <a:rPr lang="en-US" sz="3600" dirty="0"/>
            </a:br>
            <a:r>
              <a:rPr lang="en-US" sz="3600" dirty="0"/>
              <a:t>Final Questions/Comments</a:t>
            </a:r>
            <a:br>
              <a:rPr lang="en-US" sz="3600" dirty="0"/>
            </a:br>
            <a:br>
              <a:rPr lang="en-US" sz="3600" dirty="0"/>
            </a:br>
            <a:r>
              <a:rPr lang="en-US" sz="2800" b="1" dirty="0"/>
              <a:t>Take your name tags with you and bring them back to class through the end of Sprint 2</a:t>
            </a:r>
            <a:br>
              <a:rPr lang="en-US" sz="2800" b="1" dirty="0"/>
            </a:br>
            <a:endParaRPr lang="en-US" sz="2800" dirty="0"/>
          </a:p>
        </p:txBody>
      </p:sp>
    </p:spTree>
    <p:extLst>
      <p:ext uri="{BB962C8B-B14F-4D97-AF65-F5344CB8AC3E}">
        <p14:creationId xmlns:p14="http://schemas.microsoft.com/office/powerpoint/2010/main" val="405223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00109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Friday, August 30</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Text File Encoding Standards</a:t>
            </a:r>
          </a:p>
          <a:p>
            <a:pPr marL="457200" indent="-457200">
              <a:buFont typeface="+mj-lt"/>
              <a:buAutoNum type="arabicPeriod"/>
            </a:pPr>
            <a:r>
              <a:rPr lang="en-US" sz="2200" dirty="0"/>
              <a:t>Q&amp;A: Programming Assignment 1</a:t>
            </a:r>
          </a:p>
          <a:p>
            <a:pPr marL="457200" indent="-457200">
              <a:buFont typeface="+mj-lt"/>
              <a:buAutoNum type="arabicPeriod"/>
            </a:pPr>
            <a:r>
              <a:rPr lang="en-US" sz="2200" dirty="0"/>
              <a:t>Q&amp;A: Quiz 1</a:t>
            </a:r>
          </a:p>
          <a:p>
            <a:pPr marL="457200" indent="-457200">
              <a:buFont typeface="+mj-lt"/>
              <a:buAutoNum type="arabicPeriod"/>
            </a:pPr>
            <a:r>
              <a:rPr lang="en-US" sz="2400" dirty="0"/>
              <a:t>Q&amp;A: Course Syllabus</a:t>
            </a:r>
          </a:p>
          <a:p>
            <a:pPr marL="457200" indent="-457200">
              <a:buFont typeface="+mj-lt"/>
              <a:buAutoNum type="arabicPeriod"/>
            </a:pPr>
            <a:r>
              <a:rPr lang="en-US" sz="2400" dirty="0"/>
              <a:t>Q&amp;A: Programming Assignment 1</a:t>
            </a:r>
          </a:p>
          <a:p>
            <a:pPr marL="457200" indent="-457200">
              <a:buFont typeface="+mj-lt"/>
              <a:buAutoNum type="arabicPeriod"/>
            </a:pPr>
            <a:r>
              <a:rPr lang="en-US" sz="2400" dirty="0"/>
              <a:t>Q&amp;A: Quiz 1 </a:t>
            </a:r>
          </a:p>
          <a:p>
            <a:pPr marL="457200" indent="-457200">
              <a:buFont typeface="+mj-lt"/>
              <a:buAutoNum type="arabicPeriod"/>
            </a:pPr>
            <a:endParaRPr lang="en-US" sz="2200" dirty="0"/>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310584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September 4</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Source Code Snippets in VS Code</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Q&amp;A: OOP Patterns</a:t>
            </a:r>
          </a:p>
          <a:p>
            <a:pPr marL="457200" indent="-457200">
              <a:buFont typeface="+mj-lt"/>
              <a:buAutoNum type="arabicPeriod"/>
            </a:pPr>
            <a:r>
              <a:rPr lang="en-US" sz="2200" dirty="0"/>
              <a:t>Discussion: Git &amp; GitHub</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068204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Activity List items though 14</a:t>
            </a:r>
          </a:p>
          <a:p>
            <a:pPr marL="0" indent="0">
              <a:buNone/>
            </a:pPr>
            <a:endParaRPr lang="en-US" sz="2000" dirty="0"/>
          </a:p>
          <a:p>
            <a:pPr marL="0" indent="0">
              <a:buNone/>
            </a:pPr>
            <a:r>
              <a:rPr lang="en-US" sz="2000" dirty="0"/>
              <a:t>Be completely comfortable with your ability to complete Activity List items 15 &amp; 16</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197896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191066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13463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OOP Patterns</a:t>
            </a:r>
          </a:p>
        </p:txBody>
      </p:sp>
    </p:spTree>
    <p:extLst>
      <p:ext uri="{BB962C8B-B14F-4D97-AF65-F5344CB8AC3E}">
        <p14:creationId xmlns:p14="http://schemas.microsoft.com/office/powerpoint/2010/main" val="2463593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Discussion: Git &amp; GitHub</a:t>
            </a:r>
          </a:p>
        </p:txBody>
      </p:sp>
    </p:spTree>
    <p:extLst>
      <p:ext uri="{BB962C8B-B14F-4D97-AF65-F5344CB8AC3E}">
        <p14:creationId xmlns:p14="http://schemas.microsoft.com/office/powerpoint/2010/main" val="359872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422039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person (and a backup) who will briefly describe an OOP Pattern on Friday </a:t>
            </a:r>
          </a:p>
          <a:p>
            <a:pPr marL="457200" indent="-457200">
              <a:buFont typeface="+mj-lt"/>
              <a:buAutoNum type="arabicPeriod"/>
            </a:pPr>
            <a:r>
              <a:rPr lang="en-US" sz="2000" dirty="0"/>
              <a:t>Demonstrate Git &amp; GitHub</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Scrum Master 3:48</a:t>
            </a:r>
          </a:p>
          <a:p>
            <a:pPr marL="0" indent="0">
              <a:buNone/>
            </a:pPr>
            <a:endParaRPr lang="en-US" sz="2000" dirty="0"/>
          </a:p>
          <a:p>
            <a:pPr marL="0" indent="0">
              <a:buNone/>
            </a:pPr>
            <a:endParaRPr lang="en-US" sz="2000" dirty="0"/>
          </a:p>
          <a:p>
            <a:pPr marL="0" indent="0">
              <a:buNone/>
            </a:pPr>
            <a:r>
              <a:rPr lang="en-US" sz="2000" u="sng" dirty="0"/>
              <a:t>Team Report Out Guidelines</a:t>
            </a:r>
          </a:p>
          <a:p>
            <a:pPr marL="0" indent="0">
              <a:buNone/>
            </a:pPr>
            <a:r>
              <a:rPr lang="en-US" sz="2000" dirty="0"/>
              <a:t>Scrum Master stand up, give your name, your team name, and briefly answer the following questions:</a:t>
            </a:r>
          </a:p>
          <a:p>
            <a:pPr marL="514350" indent="-514350">
              <a:buFont typeface="+mj-lt"/>
              <a:buAutoNum type="alphaLcParenR"/>
            </a:pPr>
            <a:r>
              <a:rPr lang="en-US" sz="2000" dirty="0"/>
              <a:t>What did you accomplish since the last meeting? And what will you be working on until the next meeting?</a:t>
            </a:r>
          </a:p>
          <a:p>
            <a:pPr marL="514350" indent="-514350">
              <a:buFont typeface="+mj-lt"/>
              <a:buAutoNum type="alphaLcParenR"/>
            </a:pPr>
            <a:r>
              <a:rPr lang="en-US" sz="2000" dirty="0"/>
              <a:t>Is the team committed to completing assignments? All/Most/Some</a:t>
            </a:r>
          </a:p>
          <a:p>
            <a:pPr marL="514350" indent="-514350">
              <a:buFont typeface="+mj-lt"/>
              <a:buAutoNum type="alphaLcParenR"/>
            </a:pPr>
            <a:r>
              <a:rPr lang="en-US" sz="2000" dirty="0"/>
              <a:t>What is getting in your way or keeping you from completing the assignments?</a:t>
            </a:r>
          </a:p>
          <a:p>
            <a:pPr marL="0" indent="0">
              <a:buNone/>
            </a:pPr>
            <a:endParaRPr lang="en-US" sz="2000" dirty="0"/>
          </a:p>
        </p:txBody>
      </p:sp>
    </p:spTree>
    <p:extLst>
      <p:ext uri="{BB962C8B-B14F-4D97-AF65-F5344CB8AC3E}">
        <p14:creationId xmlns:p14="http://schemas.microsoft.com/office/powerpoint/2010/main" val="83468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2478420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a:bodyPr>
          <a:lstStyle/>
          <a:p>
            <a:pPr marL="0" indent="0">
              <a:buNone/>
            </a:pPr>
            <a:r>
              <a:rPr lang="en-US" sz="2200" dirty="0"/>
              <a:t>Agenda for Friday, September 6</a:t>
            </a:r>
            <a:r>
              <a:rPr lang="en-US" sz="2200" baseline="30000" dirty="0"/>
              <a:t>th</a:t>
            </a:r>
            <a:r>
              <a:rPr lang="en-US" sz="2200" dirty="0"/>
              <a:t> from 2 to 2:50pm CST:</a:t>
            </a:r>
          </a:p>
          <a:p>
            <a:pPr marL="457200" indent="-457200">
              <a:buFont typeface="+mj-lt"/>
              <a:buAutoNum type="arabicPeriod"/>
            </a:pPr>
            <a:r>
              <a:rPr lang="en-US" sz="2200" dirty="0"/>
              <a:t>Review Assignment from Last Class</a:t>
            </a:r>
          </a:p>
          <a:p>
            <a:pPr marL="457200" indent="-457200">
              <a:buFont typeface="+mj-lt"/>
              <a:buAutoNum type="arabicPeriod"/>
            </a:pPr>
            <a:r>
              <a:rPr lang="en-US" sz="2200" dirty="0"/>
              <a:t>Friendly Conversation Topic – One Space or Two Spaces After a Period?</a:t>
            </a:r>
          </a:p>
          <a:p>
            <a:pPr marL="457200" indent="-457200">
              <a:buFont typeface="+mj-lt"/>
              <a:buAutoNum type="arabicPeriod"/>
            </a:pPr>
            <a:r>
              <a:rPr lang="en-US" sz="2200" dirty="0"/>
              <a:t>Q&amp;A: Object-Oriented Programming Concepts and Practices</a:t>
            </a:r>
          </a:p>
          <a:p>
            <a:pPr marL="457200" indent="-457200">
              <a:buFont typeface="+mj-lt"/>
              <a:buAutoNum type="arabicPeriod"/>
            </a:pPr>
            <a:r>
              <a:rPr lang="en-US" sz="2200" dirty="0"/>
              <a:t>Discussion: OOP Patterns</a:t>
            </a:r>
          </a:p>
          <a:p>
            <a:pPr marL="457200" indent="-457200">
              <a:buFont typeface="+mj-lt"/>
              <a:buAutoNum type="arabicPeriod"/>
            </a:pPr>
            <a:r>
              <a:rPr lang="en-US" sz="2200" dirty="0"/>
              <a:t>Assignment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06025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from Last Class</a:t>
            </a:r>
          </a:p>
        </p:txBody>
      </p:sp>
      <p:sp>
        <p:nvSpPr>
          <p:cNvPr id="6" name="Content Placeholder 2">
            <a:extLst>
              <a:ext uri="{FF2B5EF4-FFF2-40B4-BE49-F238E27FC236}">
                <a16:creationId xmlns:a16="http://schemas.microsoft.com/office/drawing/2014/main" id="{EF0CCFEB-22C1-494E-8958-99AB2B38C40C}"/>
              </a:ext>
            </a:extLst>
          </p:cNvPr>
          <p:cNvSpPr>
            <a:spLocks noGrp="1"/>
          </p:cNvSpPr>
          <p:nvPr>
            <p:ph idx="1"/>
          </p:nvPr>
        </p:nvSpPr>
        <p:spPr>
          <a:xfrm>
            <a:off x="838200" y="1654444"/>
            <a:ext cx="10515600" cy="4522519"/>
          </a:xfrm>
        </p:spPr>
        <p:txBody>
          <a:bodyPr>
            <a:normAutofit/>
          </a:bodyPr>
          <a:lstStyle/>
          <a:p>
            <a:pPr marL="0" indent="0">
              <a:buNone/>
            </a:pPr>
            <a:r>
              <a:rPr lang="en-US" sz="2000" dirty="0"/>
              <a:t>Complete all items on the sprint 1 Activities List with the possible exceptions of Programming Assignment 1 and Quiz 1. You should have a solid start on both items, but It is okay if you need to spend some time over the weekend to complete them.</a:t>
            </a:r>
          </a:p>
          <a:p>
            <a:pPr marL="0" indent="0">
              <a:buNone/>
            </a:pPr>
            <a:endParaRPr lang="en-US" sz="2000" dirty="0"/>
          </a:p>
          <a:p>
            <a:pPr marL="0" indent="0">
              <a:buNone/>
            </a:pPr>
            <a:r>
              <a:rPr lang="en-US" sz="2000" dirty="0"/>
              <a:t>Be ready to Discuss OOP Patterns and to present your team’s Pattern</a:t>
            </a:r>
          </a:p>
          <a:p>
            <a:pPr marL="0" indent="0">
              <a:buNone/>
            </a:pPr>
            <a:endParaRPr lang="en-US" sz="2000" dirty="0"/>
          </a:p>
          <a:p>
            <a:pPr marL="0" indent="0">
              <a:buNone/>
            </a:pPr>
            <a:r>
              <a:rPr lang="en-US" sz="2000" dirty="0"/>
              <a:t>Take your name tags with you and bring them back to class through the end of Sprint 2</a:t>
            </a:r>
          </a:p>
          <a:p>
            <a:pPr marL="0" indent="0">
              <a:buNone/>
            </a:pPr>
            <a:endParaRPr lang="en-US" sz="1800" dirty="0"/>
          </a:p>
          <a:p>
            <a:endParaRPr lang="en-US" dirty="0"/>
          </a:p>
        </p:txBody>
      </p:sp>
    </p:spTree>
    <p:extLst>
      <p:ext uri="{BB962C8B-B14F-4D97-AF65-F5344CB8AC3E}">
        <p14:creationId xmlns:p14="http://schemas.microsoft.com/office/powerpoint/2010/main" val="3672273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2419810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2085401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3659621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(DB)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Q&amp;A: Concepts &amp; Practices</a:t>
            </a:r>
          </a:p>
        </p:txBody>
      </p:sp>
    </p:spTree>
    <p:extLst>
      <p:ext uri="{BB962C8B-B14F-4D97-AF65-F5344CB8AC3E}">
        <p14:creationId xmlns:p14="http://schemas.microsoft.com/office/powerpoint/2010/main" val="2238448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Discussion: OOP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645868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497678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Select a Scrum Master for Sprint 2</a:t>
            </a:r>
          </a:p>
          <a:p>
            <a:pPr marL="457200" indent="-457200">
              <a:buFont typeface="+mj-lt"/>
              <a:buAutoNum type="arabicPeriod"/>
            </a:pPr>
            <a:r>
              <a:rPr lang="en-US" sz="2000" dirty="0"/>
              <a:t>Programming Assignment 1 and Quiz 1</a:t>
            </a:r>
          </a:p>
          <a:p>
            <a:pPr marL="457200" indent="-457200">
              <a:buFont typeface="+mj-lt"/>
              <a:buAutoNum type="arabicPeriod"/>
            </a:pPr>
            <a:r>
              <a:rPr lang="en-US" sz="2000" dirty="0"/>
              <a:t>Team report out by new Scrum Master at 2:48</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602734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929042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(sometimes Windows 10),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4083</Words>
  <Application>Microsoft Macintosh PowerPoint</Application>
  <PresentationFormat>Widescreen</PresentationFormat>
  <Paragraphs>464</Paragraphs>
  <Slides>61</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Symbol</vt:lpstr>
      <vt:lpstr>Wingdings</vt:lpstr>
      <vt:lpstr>Office Theme</vt:lpstr>
      <vt:lpstr>Discussion &amp; Lecture Session Sound &amp; Recording Check</vt:lpstr>
      <vt:lpstr>Object-Oriented Programming Discussion, Lecture, &amp; Lab Eric Pogue</vt:lpstr>
      <vt:lpstr>Welcome!</vt:lpstr>
      <vt:lpstr>Today’s “Friendly Conversation” topic</vt:lpstr>
      <vt:lpstr>Introductions – Discussion Board (DB) 1</vt:lpstr>
      <vt:lpstr>Today’s Introductions – Name plus Interesting Fact</vt:lpstr>
      <vt:lpstr>Introductions</vt:lpstr>
      <vt:lpstr>PowerPoint Presentation</vt:lpstr>
      <vt:lpstr>Welcome &amp; Introductions</vt:lpstr>
      <vt:lpstr>Today’s Introductions – Name plus Interesting Fact</vt:lpstr>
      <vt:lpstr>Assignment for This Class</vt:lpstr>
      <vt:lpstr>Blended Learning &amp; Flipped Classroom form "Blended Learning &amp; Flipped Classroom" video</vt:lpstr>
      <vt:lpstr>Blended Learning &amp; Flipped Classroom form "Blended Learning &amp; Flipped Classroom" video</vt:lpstr>
      <vt:lpstr>Course Overview</vt:lpstr>
      <vt:lpstr>Syllabus Overview</vt:lpstr>
      <vt:lpstr>Preview of Weeks 1&amp;2 /  Sprint 1 Activities List &amp; Assignments</vt:lpstr>
      <vt:lpstr>Assignment for Next Class</vt:lpstr>
      <vt:lpstr>Lab</vt:lpstr>
      <vt:lpstr>PowerPoint Presentation</vt:lpstr>
      <vt:lpstr>Scrum Discussion from Introduction to Scrum - 7 Minutes YouTube video [link]</vt:lpstr>
      <vt:lpstr>Scrum &amp; Scrum Roles – Sprint Planning</vt:lpstr>
      <vt:lpstr>Lab (continued)</vt:lpstr>
      <vt:lpstr>Introductions – Name Cards plus Interesting Fact</vt:lpstr>
      <vt:lpstr>Text File Encoding Standards</vt:lpstr>
      <vt:lpstr>ASCII</vt:lpstr>
      <vt:lpstr>Text File End-Of-Line (EOL) and Encoding</vt:lpstr>
      <vt:lpstr>Source Code Indenting and Tabs vs Spaces</vt:lpstr>
      <vt:lpstr>Coding Standards</vt:lpstr>
      <vt:lpstr>Wrap-up and  Final Questions/Comments</vt:lpstr>
      <vt:lpstr>End of Session</vt:lpstr>
      <vt:lpstr>Lab</vt:lpstr>
      <vt:lpstr>Lab</vt:lpstr>
      <vt:lpstr>Wrap-up and  Final Questions/Comments  Take your name tags with you and bring them back to class through the end of Sprint 2 </vt:lpstr>
      <vt:lpstr>End of Session</vt:lpstr>
      <vt:lpstr>Object-Oriented Programming Discussion, Lecture, &amp; Lab Eric Pogue</vt:lpstr>
      <vt:lpstr>Object-Oriented Programming Discussion, Lecture, &amp; Lab Eric Pogue</vt:lpstr>
      <vt:lpstr>Assignment from Last Class</vt:lpstr>
      <vt:lpstr>Friendly Conversation Topic –  Source Code Snippets in VS Code</vt:lpstr>
      <vt:lpstr>Q&amp;A: Concepts &amp; Practices</vt:lpstr>
      <vt:lpstr>Q&amp;A: OOP Patterns</vt:lpstr>
      <vt:lpstr>Discussion: Git &amp; GitHub</vt:lpstr>
      <vt:lpstr>Assignment for Next Class</vt:lpstr>
      <vt:lpstr>Lab</vt:lpstr>
      <vt:lpstr>End of Session</vt:lpstr>
      <vt:lpstr>Object-Oriented Programming Discussion, Lecture, &amp; Lab Eric Pogue</vt:lpstr>
      <vt:lpstr>Assignment from Last Class</vt:lpstr>
      <vt:lpstr>One Space or Two Spaces After a Period?</vt:lpstr>
      <vt:lpstr>Only One Space After a Period</vt:lpstr>
      <vt:lpstr>Friendly Conversation Topic –  Source Code Snippets in VS Code</vt:lpstr>
      <vt:lpstr>Q&amp;A: Concepts &amp; Practices</vt:lpstr>
      <vt:lpstr>Discussion: OOP Patterns  (Who are the Gang of Four?)</vt:lpstr>
      <vt:lpstr>Model-View-Controller (MVC)</vt:lpstr>
      <vt:lpstr>Assignment for Next Class</vt:lpstr>
      <vt:lpstr>Lab</vt:lpstr>
      <vt:lpstr>End of Session</vt:lpstr>
      <vt:lpstr>Demo Guidelines – Presenter </vt:lpstr>
      <vt:lpstr>Demo Guidelines – Listener </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27</cp:revision>
  <dcterms:created xsi:type="dcterms:W3CDTF">2019-01-14T15:53:15Z</dcterms:created>
  <dcterms:modified xsi:type="dcterms:W3CDTF">2020-01-14T17:14:37Z</dcterms:modified>
</cp:coreProperties>
</file>